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Relationship Id="rId3" Type="http://schemas.openxmlformats.org/officeDocument/2006/relationships/image" Target="../media/image3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4.jpe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5.jpe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6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Relationship Id="rId3" Type="http://schemas.openxmlformats.org/officeDocument/2006/relationships/image" Target="../media/image7.jpe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jpe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8.jpeg"/></Relationships>
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clck.ru/35PLSR" TargetMode="External"/><Relationship Id="rId3" Type="http://schemas.openxmlformats.org/officeDocument/2006/relationships/hyperlink" Target="https://clck.ru/35PLTh" TargetMode="External"/><Relationship Id="rId4" Type="http://schemas.openxmlformats.org/officeDocument/2006/relationships/hyperlink" Target="https://kotlinlang.org/" TargetMode="External"/><Relationship Id="rId5" Type="http://schemas.openxmlformats.org/officeDocument/2006/relationships/image" Target="../media/image1.png"/></Relationships>
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ru.wikipedia.org/wiki/%D0%AF%D0%B7%D1%8B%D0%BA_%D0%BF%D1%80%D0%BE%D0%B3%D1%80%D0%B0%D0%BC%D0%BC%D0%B8%D1%80%D0%BE%D0%B2%D0%B0%D0%BD%D0%B8%D1%8F" TargetMode="External"/><Relationship Id="rId3" Type="http://schemas.openxmlformats.org/officeDocument/2006/relationships/hyperlink" Target="https://ru.wikipedia.org/wiki/%D0%9F%D0%B5%D1%80%D0%B5%D0%BC%D0%B5%D0%BD%D0%BD%D0%B0%D1%8F_(%D0%BF%D1%80%D0%BE%D0%B3%D1%80%D0%B0%D0%BC%D0%BC%D0%B8%D1%80%D0%BE%D0%B2%D0%B0%D0%BD%D0%B8%D0%B5)" TargetMode="External"/><Relationship Id="rId4" Type="http://schemas.openxmlformats.org/officeDocument/2006/relationships/hyperlink" Target="https://ru.wikipedia.org/wiki/%D0%A2%D0%B8%D0%BF_%D0%B4%D0%B0%D0%BD%D0%BD%D1%8B%D1%85" TargetMode="External"/><Relationship Id="rId5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Матвей Попов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Матвей Попов</a:t>
            </a:r>
          </a:p>
        </p:txBody>
      </p:sp>
      <p:sp>
        <p:nvSpPr>
          <p:cNvPr id="152" name="Что такое Kotlin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Что такое Kotlin?</a:t>
            </a:r>
          </a:p>
        </p:txBody>
      </p:sp>
      <p:sp>
        <p:nvSpPr>
          <p:cNvPr id="153" name="И причем тут Java.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И причем тут Java.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3F5A6757.jpeg" descr="3F5A6757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4301" y="-64894"/>
            <a:ext cx="25112249" cy="167414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JetBrains - компания, которая создает инструменты для разработки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1999437">
              <a:defRPr spc="-190" sz="9512"/>
            </a:pP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JetBrains</a:t>
            </a:r>
            <a:r>
              <a:t> - компания, которая создает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инструменты</a:t>
            </a:r>
            <a:r>
              <a:t> для разработки</a:t>
            </a:r>
          </a:p>
        </p:txBody>
      </p:sp>
      <p:pic>
        <p:nvPicPr>
          <p:cNvPr id="184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Если большое количество людей,  которые разбираются в языке программирования, собираются вместе, то получается новый язык программирования."/>
          <p:cNvSpPr txBox="1"/>
          <p:nvPr>
            <p:ph type="body" sz="half" idx="1"/>
          </p:nvPr>
        </p:nvSpPr>
        <p:spPr>
          <a:xfrm>
            <a:off x="1206500" y="4339691"/>
            <a:ext cx="21971000" cy="5036618"/>
          </a:xfrm>
          <a:prstGeom prst="rect">
            <a:avLst/>
          </a:prstGeom>
        </p:spPr>
        <p:txBody>
          <a:bodyPr/>
          <a:lstStyle/>
          <a:p>
            <a:pPr defTabSz="1706837">
              <a:defRPr spc="-162" sz="8119"/>
            </a:pPr>
            <a:r>
              <a:t>Если большое количество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людей</a:t>
            </a:r>
            <a:r>
              <a:t>,  которые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разбираются</a:t>
            </a:r>
            <a:r>
              <a:t> в языке программирования, собираются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вместе</a:t>
            </a:r>
            <a:r>
              <a:t>, то получается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новый</a:t>
            </a:r>
            <a:r>
              <a:t>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язык</a:t>
            </a:r>
            <a:r>
              <a:t> программирования.  </a:t>
            </a:r>
          </a:p>
        </p:txBody>
      </p:sp>
      <p:pic>
        <p:nvPicPr>
          <p:cNvPr id="187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JetBrains долго развивался и копил знания…"/>
          <p:cNvSpPr txBox="1"/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pPr/>
            <a:r>
              <a:t>JetBrains долго развивался и копил знания</a:t>
            </a:r>
          </a:p>
          <a:p>
            <a:pPr/>
            <a:r>
              <a:t>JetBrains писали больше 10 лет на Java</a:t>
            </a:r>
          </a:p>
          <a:p>
            <a:pPr/>
            <a:r>
              <a:t>Мир изменился, а Java - нет</a:t>
            </a:r>
          </a:p>
          <a:p>
            <a:pPr/>
            <a:r>
              <a:t>Хотелось писать код продуктивнее, безопаснее и веселее</a:t>
            </a:r>
          </a:p>
        </p:txBody>
      </p:sp>
      <p:pic>
        <p:nvPicPr>
          <p:cNvPr id="190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Какие были требования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Какие были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требования</a:t>
            </a:r>
            <a:r>
              <a:t>?</a:t>
            </a:r>
          </a:p>
        </p:txBody>
      </p:sp>
      <p:pic>
        <p:nvPicPr>
          <p:cNvPr id="193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Статическая типизация…"/>
          <p:cNvSpPr txBox="1"/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pPr/>
            <a:r>
              <a:t>Статическая типизация</a:t>
            </a:r>
          </a:p>
          <a:p>
            <a:pPr/>
            <a:r>
              <a:t>Хороший инструментарий</a:t>
            </a:r>
          </a:p>
          <a:p>
            <a:pPr/>
            <a:r>
              <a:t>Взаимодействие, совместимость с  существующими технологиями</a:t>
            </a:r>
          </a:p>
          <a:p>
            <a:pPr/>
            <a:r>
              <a:t>Доступность</a:t>
            </a:r>
          </a:p>
        </p:txBody>
      </p:sp>
      <p:pic>
        <p:nvPicPr>
          <p:cNvPr id="196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И что мы в итоге получили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И что мы в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итоге</a:t>
            </a:r>
            <a:r>
              <a:t> получили?</a:t>
            </a:r>
          </a:p>
        </p:txBody>
      </p:sp>
      <p:pic>
        <p:nvPicPr>
          <p:cNvPr id="199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Всё! И даже больше!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Всё</a:t>
            </a:r>
            <a:r>
              <a:t>! И даже больше!</a:t>
            </a:r>
          </a:p>
        </p:txBody>
      </p:sp>
      <p:pic>
        <p:nvPicPr>
          <p:cNvPr id="202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tatement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5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pasted-from-clipboard.png" descr="pasted-from-clipboar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Что это значит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Что это значит?</a:t>
            </a:r>
          </a:p>
        </p:txBody>
      </p:sp>
      <p:pic>
        <p:nvPicPr>
          <p:cNvPr id="209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План на урок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План</a:t>
            </a:r>
            <a:r>
              <a:t> на урок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Kotlin - это интерфейс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Kotlin - это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интерфейс</a:t>
            </a:r>
          </a:p>
        </p:txBody>
      </p:sp>
      <p:pic>
        <p:nvPicPr>
          <p:cNvPr id="212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Что будем изучать мы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Что будем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изучать</a:t>
            </a:r>
            <a:r>
              <a:t> мы?</a:t>
            </a:r>
          </a:p>
        </p:txBody>
      </p:sp>
      <p:pic>
        <p:nvPicPr>
          <p:cNvPr id="215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20190422214347a1250a8d28b371fd02bd9744c3bda72e.png" descr="20190422214347a1250a8d28b371fd02bd9744c3bda72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1371600"/>
            <a:ext cx="24384000" cy="10972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JVM и Java - что это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JVM и Java - что это?</a:t>
            </a:r>
          </a:p>
        </p:txBody>
      </p:sp>
      <p:pic>
        <p:nvPicPr>
          <p:cNvPr id="221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Многоплатформенный объектно-ориентированный язык…"/>
          <p:cNvSpPr txBox="1"/>
          <p:nvPr>
            <p:ph type="body" sz="half" idx="1"/>
          </p:nvPr>
        </p:nvSpPr>
        <p:spPr>
          <a:xfrm>
            <a:off x="1206500" y="4194815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Многоплатформенный объектно-ориентированный язык</a:t>
            </a:r>
          </a:p>
          <a:p>
            <a:pPr/>
            <a:r>
              <a:t>Релиз в 1996 году</a:t>
            </a:r>
          </a:p>
          <a:p>
            <a:pPr/>
            <a:r>
              <a:t>Назван в чести марки кофе</a:t>
            </a:r>
          </a:p>
          <a:p>
            <a:pPr/>
            <a:r>
              <a:t>Разработан компанией Sun Microsystems</a:t>
            </a:r>
          </a:p>
        </p:txBody>
      </p:sp>
      <p:sp>
        <p:nvSpPr>
          <p:cNvPr id="224" name="Jav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Java</a:t>
            </a:r>
          </a:p>
        </p:txBody>
      </p:sp>
      <p:pic>
        <p:nvPicPr>
          <p:cNvPr id="225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Kak-ustanovit-Java-s-apt-na-Ubuntu-18.04.jpg" descr="Kak-ustanovit-Java-s-apt-na-Ubuntu-18.04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72640" y="3200576"/>
            <a:ext cx="10178532" cy="71962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Как работает Java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Как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работает</a:t>
            </a:r>
            <a:r>
              <a:t> Java?</a:t>
            </a:r>
          </a:p>
        </p:txBody>
      </p:sp>
      <p:pic>
        <p:nvPicPr>
          <p:cNvPr id="229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Java - многоплатформенный язык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Java - многоплатформенный язык</a:t>
            </a:r>
          </a:p>
        </p:txBody>
      </p:sp>
      <p:pic>
        <p:nvPicPr>
          <p:cNvPr id="232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Как такое возможно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Как такое возможно?</a:t>
            </a:r>
          </a:p>
        </p:txBody>
      </p:sp>
      <p:pic>
        <p:nvPicPr>
          <p:cNvPr id="235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Java находится внутри JDK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Java находится внутри JDK</a:t>
            </a:r>
          </a:p>
          <a:p>
            <a:pPr/>
            <a:r>
              <a:t>JRE - Java runtime environment</a:t>
            </a:r>
          </a:p>
          <a:p>
            <a:pPr/>
            <a:r>
              <a:t>JVM - Java virtual machine</a:t>
            </a:r>
          </a:p>
          <a:p>
            <a:pPr/>
            <a:r>
              <a:t>Внутри JDK также есть множество dev tools</a:t>
            </a:r>
          </a:p>
        </p:txBody>
      </p:sp>
      <p:pic>
        <p:nvPicPr>
          <p:cNvPr id="238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Isi-dari-JDK-Java-Development-Kit.jpeg" descr="Isi-dari-JDK-Java-Development-Kit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567765" y="3185187"/>
            <a:ext cx="9783944" cy="7345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Компилятор валидирует/оптимизирует код…"/>
          <p:cNvSpPr txBox="1"/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pPr/>
            <a:r>
              <a:t>Компилятор валидирует/оптимизирует код</a:t>
            </a:r>
          </a:p>
          <a:p>
            <a:pPr/>
            <a:r>
              <a:t>Компилятор преобразует исходный код в байт-код</a:t>
            </a:r>
          </a:p>
          <a:p>
            <a:pPr/>
            <a:r>
              <a:t>JVM интерпретирует байт-код в машинный код платформы</a:t>
            </a:r>
          </a:p>
          <a:p>
            <a:pPr/>
            <a:r>
              <a:t>Т.е. JVM исполняет код</a:t>
            </a:r>
          </a:p>
        </p:txBody>
      </p:sp>
      <p:pic>
        <p:nvPicPr>
          <p:cNvPr id="242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5d775c1a42851f5d888683d0.jpeg" descr="5d775c1a42851f5d888683d0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45190" y="3206487"/>
            <a:ext cx="12983157" cy="73030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Что такое Kotlin и как он появился?…"/>
          <p:cNvSpPr txBox="1"/>
          <p:nvPr>
            <p:ph type="body" idx="1"/>
          </p:nvPr>
        </p:nvSpPr>
        <p:spPr>
          <a:xfrm>
            <a:off x="1206500" y="1825254"/>
            <a:ext cx="21971000" cy="10065492"/>
          </a:xfrm>
          <a:prstGeom prst="rect">
            <a:avLst/>
          </a:prstGeom>
        </p:spPr>
        <p:txBody>
          <a:bodyPr/>
          <a:lstStyle/>
          <a:p>
            <a:pPr/>
            <a:r>
              <a:t>Что такое Kotlin и как он появился?</a:t>
            </a:r>
          </a:p>
          <a:p>
            <a:pPr/>
            <a:r>
              <a:t>Как и где исполняется Kotlin. Причем тут Java?</a:t>
            </a:r>
          </a:p>
          <a:p>
            <a:pPr/>
            <a:r>
              <a:t>Как устроена JVM</a:t>
            </a:r>
          </a:p>
          <a:p>
            <a:pPr/>
            <a:r>
              <a:t>Какой путь проходит Kotlin-code перед тем как стать приложением на JVM?</a:t>
            </a:r>
          </a:p>
          <a:p>
            <a:pPr/>
            <a:r>
              <a:t>Какие перспективы и возможности у Kotlin?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Внутри JVM исполняется ваш код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Внутри JVM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исполняется</a:t>
            </a:r>
            <a:r>
              <a:t> ваш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код</a:t>
            </a:r>
          </a:p>
        </p:txBody>
      </p:sp>
      <p:pic>
        <p:nvPicPr>
          <p:cNvPr id="246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И Kotlin код тоже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И Kotlin код тоже?</a:t>
            </a:r>
          </a:p>
        </p:txBody>
      </p:sp>
      <p:pic>
        <p:nvPicPr>
          <p:cNvPr id="249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Да!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Да!</a:t>
            </a:r>
          </a:p>
        </p:txBody>
      </p:sp>
      <p:pic>
        <p:nvPicPr>
          <p:cNvPr id="252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Kotlin-Backend-Course - Frame 1.jpg" descr="Kotlin-Backend-Course - Frame 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45870" y="-1940515"/>
            <a:ext cx="12692260" cy="179495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Понимание работы JVM - успешная работа приложения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Понимание работы JVM -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успешная</a:t>
            </a:r>
            <a:r>
              <a:t> работа приложения</a:t>
            </a:r>
          </a:p>
        </p:txBody>
      </p:sp>
      <p:pic>
        <p:nvPicPr>
          <p:cNvPr id="258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Из чего состоит JVM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Из чего состоит JVM?</a:t>
            </a:r>
          </a:p>
        </p:txBody>
      </p:sp>
      <p:pic>
        <p:nvPicPr>
          <p:cNvPr id="261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4" name="103474980-6d853880-4dec-11eb-90c0-99e64583eb1d.png" descr="103474980-6d853880-4dec-11eb-90c0-99e64583eb1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60419" y="711281"/>
            <a:ext cx="14863162" cy="122934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🤔Как-то сложновато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🤔Как-то сложновато…</a:t>
            </a:r>
          </a:p>
        </p:txBody>
      </p:sp>
      <p:pic>
        <p:nvPicPr>
          <p:cNvPr id="267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Мы начнем с простого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Мы начнем с простого</a:t>
            </a:r>
          </a:p>
        </p:txBody>
      </p:sp>
      <p:pic>
        <p:nvPicPr>
          <p:cNvPr id="270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JVM - это в первую очередь программа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JVM - это в первую очередь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программа</a:t>
            </a:r>
          </a:p>
        </p:txBody>
      </p:sp>
      <p:pic>
        <p:nvPicPr>
          <p:cNvPr id="273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Kotlin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Kotlin</a:t>
            </a:r>
          </a:p>
        </p:txBody>
      </p:sp>
      <p:pic>
        <p:nvPicPr>
          <p:cNvPr id="160" name="kotlin-cover.jpeg" descr="kotlin-cover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805" y="-1289213"/>
            <a:ext cx="24447610" cy="162944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Задачи JV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Задачи JVM</a:t>
            </a:r>
          </a:p>
        </p:txBody>
      </p:sp>
      <p:sp>
        <p:nvSpPr>
          <p:cNvPr id="276" name="Запускать программы компилируемые в Java byte-cod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Запускать программы компилируемые в Java byte-code</a:t>
            </a:r>
          </a:p>
          <a:p>
            <a:pPr/>
            <a:r>
              <a:t>Управлять и оптимизировать память, которую использует программа</a:t>
            </a:r>
          </a:p>
          <a:p>
            <a:pPr/>
            <a:r>
              <a:t>Предоставлять возможность гибко настраивать окружение</a:t>
            </a:r>
          </a:p>
          <a:p>
            <a:pPr/>
            <a:r>
              <a:t>Быть гибкой и расширяемой</a:t>
            </a:r>
          </a:p>
        </p:txBody>
      </p:sp>
      <p:pic>
        <p:nvPicPr>
          <p:cNvPr id="277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Что значит запускать программы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Что значит запускать программы?</a:t>
            </a:r>
          </a:p>
        </p:txBody>
      </p:sp>
      <p:pic>
        <p:nvPicPr>
          <p:cNvPr id="280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На вход поступают .class файлы…"/>
          <p:cNvSpPr txBox="1"/>
          <p:nvPr>
            <p:ph type="body" idx="1"/>
          </p:nvPr>
        </p:nvSpPr>
        <p:spPr>
          <a:xfrm>
            <a:off x="1029932" y="2824946"/>
            <a:ext cx="21971001" cy="8066108"/>
          </a:xfrm>
          <a:prstGeom prst="rect">
            <a:avLst/>
          </a:prstGeom>
        </p:spPr>
        <p:txBody>
          <a:bodyPr/>
          <a:lstStyle/>
          <a:p>
            <a:pPr marL="889000" indent="-889000">
              <a:buSzPct val="100000"/>
              <a:buAutoNum type="arabicPeriod" startAt="1"/>
            </a:pPr>
            <a:r>
              <a:t>На вход поступают .class файлы</a:t>
            </a:r>
          </a:p>
          <a:p>
            <a:pPr marL="889000" indent="-889000">
              <a:buSzPct val="100000"/>
              <a:buAutoNum type="arabicPeriod" startAt="1"/>
            </a:pPr>
            <a:r>
              <a:t>Classloader загружает эти классы в память</a:t>
            </a:r>
          </a:p>
          <a:p>
            <a:pPr marL="889000" indent="-889000">
              <a:buSzPct val="100000"/>
              <a:buAutoNum type="arabicPeriod" startAt="1"/>
            </a:pPr>
            <a:r>
              <a:t>JVM выполняет код каждого класса</a:t>
            </a:r>
          </a:p>
          <a:p>
            <a:pPr marL="889000" indent="-889000">
              <a:buSzPct val="100000"/>
              <a:buAutoNum type="arabicPeriod" startAt="1"/>
            </a:pPr>
            <a:r>
              <a:t>JVM предоставляет системный функционал</a:t>
            </a:r>
          </a:p>
        </p:txBody>
      </p:sp>
      <p:pic>
        <p:nvPicPr>
          <p:cNvPr id="283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Что значит управлять памятью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Что значит управлять памятью?</a:t>
            </a:r>
          </a:p>
        </p:txBody>
      </p:sp>
      <p:pic>
        <p:nvPicPr>
          <p:cNvPr id="286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Очистка неиспользуемой памяти…"/>
          <p:cNvSpPr txBox="1"/>
          <p:nvPr>
            <p:ph type="body" idx="1"/>
          </p:nvPr>
        </p:nvSpPr>
        <p:spPr>
          <a:xfrm>
            <a:off x="818051" y="2824946"/>
            <a:ext cx="21971001" cy="8066108"/>
          </a:xfrm>
          <a:prstGeom prst="rect">
            <a:avLst/>
          </a:prstGeom>
        </p:spPr>
        <p:txBody>
          <a:bodyPr/>
          <a:lstStyle/>
          <a:p>
            <a:pPr/>
            <a:r>
              <a:t>Очистка неиспользуемой памяти</a:t>
            </a:r>
          </a:p>
          <a:p>
            <a:pPr/>
            <a:r>
              <a:t>Распределение и поддержание ссылочной структуры</a:t>
            </a:r>
          </a:p>
          <a:p>
            <a:pPr/>
            <a:r>
              <a:t>Оптимизация памяти</a:t>
            </a:r>
          </a:p>
          <a:p>
            <a:pPr/>
            <a:r>
              <a:t>Использование платформенного функционала</a:t>
            </a:r>
          </a:p>
        </p:txBody>
      </p:sp>
      <p:pic>
        <p:nvPicPr>
          <p:cNvPr id="289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0" name="73688549-55d59980-46dd-11ea-89d2-06ab5afdf423.png" descr="73688549-55d59980-46dd-11ea-89d2-06ab5afdf42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68476" y="4413820"/>
            <a:ext cx="11071553" cy="48883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C - garbage collector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GC - garbage collector</a:t>
            </a:r>
          </a:p>
        </p:txBody>
      </p:sp>
      <p:pic>
        <p:nvPicPr>
          <p:cNvPr id="293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C - программа, работающая на виртуальной машине Java, которая избавляется от объектов,  к которым невозможно получить доступ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1560536">
              <a:defRPr spc="-148" sz="7424"/>
            </a:pPr>
            <a:r>
              <a:t> GC -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программа</a:t>
            </a:r>
            <a:r>
              <a:t>, работающая на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виртуальной</a:t>
            </a:r>
            <a:r>
              <a:t>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машине</a:t>
            </a:r>
            <a:r>
              <a:t> Java, которая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избавляется</a:t>
            </a:r>
            <a:r>
              <a:t> от объектов,  к которым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невозможно</a:t>
            </a:r>
            <a:r>
              <a:t> получить доступ</a:t>
            </a:r>
          </a:p>
        </p:txBody>
      </p:sp>
      <p:pic>
        <p:nvPicPr>
          <p:cNvPr id="296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arbage collec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Garbage collector</a:t>
            </a:r>
          </a:p>
        </p:txBody>
      </p:sp>
      <p:sp>
        <p:nvSpPr>
          <p:cNvPr id="299" name="Разные JVM могут иметь разные алгоритмы сборки мусора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Разные JVM могут иметь разные алгоритмы сборки мусора</a:t>
            </a:r>
          </a:p>
          <a:p>
            <a:pPr/>
            <a:r>
              <a:t>Также существуют разные GC</a:t>
            </a:r>
          </a:p>
          <a:p>
            <a:pPr/>
            <a:r>
              <a:t>Разные GC необходимы для разных ситуаций</a:t>
            </a:r>
          </a:p>
          <a:p>
            <a:pPr/>
            <a:r>
              <a:t>GC с помощью разных алгоритмов находит мусор и очищает его</a:t>
            </a:r>
          </a:p>
          <a:p>
            <a:pPr/>
            <a:r>
              <a:t>GC может работать как параллельно с основной программой, так и в режиме Stop the world</a:t>
            </a:r>
          </a:p>
        </p:txBody>
      </p:sp>
      <p:pic>
        <p:nvPicPr>
          <p:cNvPr id="300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Возможности конфигурации JVM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Возможности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конфигурации</a:t>
            </a:r>
            <a:r>
              <a:t> JVM</a:t>
            </a:r>
          </a:p>
        </p:txBody>
      </p:sp>
      <p:pic>
        <p:nvPicPr>
          <p:cNvPr id="303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JVM op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JVM options</a:t>
            </a:r>
          </a:p>
        </p:txBody>
      </p:sp>
      <p:sp>
        <p:nvSpPr>
          <p:cNvPr id="306" name="Имеет более 600 различных опций JVM…"/>
          <p:cNvSpPr txBox="1"/>
          <p:nvPr>
            <p:ph type="body" sz="half" idx="1"/>
          </p:nvPr>
        </p:nvSpPr>
        <p:spPr>
          <a:xfrm>
            <a:off x="1065245" y="4248504"/>
            <a:ext cx="13564598" cy="8256012"/>
          </a:xfrm>
          <a:prstGeom prst="rect">
            <a:avLst/>
          </a:prstGeom>
        </p:spPr>
        <p:txBody>
          <a:bodyPr/>
          <a:lstStyle/>
          <a:p>
            <a:pPr/>
            <a:r>
              <a:t>Имеет более 600 различных опций JVM</a:t>
            </a:r>
          </a:p>
          <a:p>
            <a:pPr/>
            <a:r>
              <a:t>Некоторые JVM могут иметь свои собственные опции</a:t>
            </a:r>
          </a:p>
          <a:p>
            <a:pPr/>
            <a:r>
              <a:t>Можно настраивать размеры памяти, CPU, сбор дополнительных метрик</a:t>
            </a:r>
          </a:p>
          <a:p>
            <a:pPr/>
            <a:r>
              <a:t>Включение экспериментальных возможностей</a:t>
            </a:r>
          </a:p>
        </p:txBody>
      </p:sp>
      <p:pic>
        <p:nvPicPr>
          <p:cNvPr id="307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8" name="page_1_thumb_big.png" descr="page_1_thumb_bi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009971" y="1638222"/>
            <a:ext cx="7387136" cy="104395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Историческая справка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Историческая</a:t>
            </a:r>
            <a:r>
              <a:t> справка</a:t>
            </a:r>
          </a:p>
        </p:txBody>
      </p:sp>
      <p:pic>
        <p:nvPicPr>
          <p:cNvPr id="163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Гибкость и расширяемость JVM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Гибкость и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расширяемость</a:t>
            </a:r>
            <a:r>
              <a:t> JVM</a:t>
            </a:r>
          </a:p>
        </p:txBody>
      </p:sp>
      <p:pic>
        <p:nvPicPr>
          <p:cNvPr id="311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JVM - просто спецификация…"/>
          <p:cNvSpPr txBox="1"/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pPr/>
            <a:r>
              <a:t>JVM - просто спецификация</a:t>
            </a:r>
          </a:p>
          <a:p>
            <a:pPr/>
            <a:r>
              <a:t>Самая популярная реализации HotSpot в OpenSource</a:t>
            </a:r>
          </a:p>
          <a:p>
            <a:pPr/>
            <a:r>
              <a:t>Практически неограниченно портируемая</a:t>
            </a:r>
          </a:p>
          <a:p>
            <a:pPr/>
            <a:r>
              <a:t>Гибкая и продуманная архитектура</a:t>
            </a:r>
          </a:p>
        </p:txBody>
      </p:sp>
      <p:pic>
        <p:nvPicPr>
          <p:cNvPr id="314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Выводы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Выводы</a:t>
            </a:r>
          </a:p>
        </p:txBody>
      </p:sp>
      <p:pic>
        <p:nvPicPr>
          <p:cNvPr id="317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Kotlin создан разработчиками для разработчиков…"/>
          <p:cNvSpPr txBox="1"/>
          <p:nvPr>
            <p:ph type="body" idx="1"/>
          </p:nvPr>
        </p:nvSpPr>
        <p:spPr>
          <a:xfrm>
            <a:off x="1206500" y="1258473"/>
            <a:ext cx="21971000" cy="11199054"/>
          </a:xfrm>
          <a:prstGeom prst="rect">
            <a:avLst/>
          </a:prstGeom>
        </p:spPr>
        <p:txBody>
          <a:bodyPr/>
          <a:lstStyle/>
          <a:p>
            <a:pPr/>
            <a:r>
              <a:t>Kotlin создан разработчиками для разработчиков</a:t>
            </a:r>
          </a:p>
          <a:p>
            <a:pPr/>
            <a:r>
              <a:t>Kotlin может компилироваться в разные платформы</a:t>
            </a:r>
          </a:p>
          <a:p>
            <a:pPr/>
            <a:r>
              <a:t>Kotlin JVM призван избавиться от старой и не удобной Java</a:t>
            </a:r>
          </a:p>
          <a:p>
            <a:pPr/>
            <a:r>
              <a:t>Kotlin JVM так же надежен и стабилен как и Java</a:t>
            </a:r>
          </a:p>
          <a:p>
            <a:pPr/>
            <a:r>
              <a:t>Переиспользуется опыт Java</a:t>
            </a:r>
          </a:p>
        </p:txBody>
      </p:sp>
      <p:pic>
        <p:nvPicPr>
          <p:cNvPr id="320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1" name="15355823112020_e3ea06ecc4efe66fd609360c227a5daace25eda6.png" descr="15355823112020_e3ea06ecc4efe66fd609360c227a5daace25eda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65059" y="3487958"/>
            <a:ext cx="10107599" cy="67400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Что есть еще интересного у Kotlin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Что есть еще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интересного</a:t>
            </a:r>
            <a:r>
              <a:t> у Kotlin?</a:t>
            </a:r>
          </a:p>
        </p:txBody>
      </p:sp>
      <p:pic>
        <p:nvPicPr>
          <p:cNvPr id="324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Kotlin for DataScience!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Kotlin for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DataScience</a:t>
            </a:r>
            <a:r>
              <a:t>!</a:t>
            </a:r>
          </a:p>
        </p:txBody>
      </p:sp>
      <p:pic>
        <p:nvPicPr>
          <p:cNvPr id="327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Kotlin Notebook…"/>
          <p:cNvSpPr txBox="1"/>
          <p:nvPr>
            <p:ph type="body" idx="1"/>
          </p:nvPr>
        </p:nvSpPr>
        <p:spPr>
          <a:xfrm>
            <a:off x="853364" y="3639851"/>
            <a:ext cx="21971001" cy="6436298"/>
          </a:xfrm>
          <a:prstGeom prst="rect">
            <a:avLst/>
          </a:prstGeom>
        </p:spPr>
        <p:txBody>
          <a:bodyPr/>
          <a:lstStyle/>
          <a:p>
            <a:pPr/>
            <a:r>
              <a:t>Kotlin Notebook</a:t>
            </a:r>
          </a:p>
          <a:p>
            <a:pPr/>
            <a:r>
              <a:t>Jupyter Kotlin kernel</a:t>
            </a:r>
          </a:p>
          <a:p>
            <a:pPr/>
            <a:r>
              <a:t>Kotlin Notebooks in Datalore</a:t>
            </a:r>
          </a:p>
          <a:p>
            <a:pPr/>
            <a:r>
              <a:t>Zeppelin Kotlin interpreter</a:t>
            </a:r>
          </a:p>
        </p:txBody>
      </p:sp>
      <p:pic>
        <p:nvPicPr>
          <p:cNvPr id="330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31" name="kotlin-notebook.png" descr="kotlin-noteboo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57389" y="3639851"/>
            <a:ext cx="12241400" cy="64362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KotlinDL!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Kotlin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DL</a:t>
            </a:r>
            <a:r>
              <a:t>!</a:t>
            </a:r>
          </a:p>
        </p:txBody>
      </p:sp>
      <p:pic>
        <p:nvPicPr>
          <p:cNvPr id="334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Активно развивающиеся направление…"/>
          <p:cNvSpPr txBox="1"/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pPr/>
            <a:r>
              <a:t>Активно развивающиеся направление </a:t>
            </a:r>
          </a:p>
          <a:p>
            <a:pPr/>
            <a:r>
              <a:t>Имеются production ready библиотеки</a:t>
            </a:r>
          </a:p>
          <a:p>
            <a:pPr/>
            <a:r>
              <a:t>Лаконичный и безопасный код</a:t>
            </a:r>
          </a:p>
        </p:txBody>
      </p:sp>
      <p:pic>
        <p:nvPicPr>
          <p:cNvPr id="337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ameDev with Kotlin!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GameDev</a:t>
            </a:r>
            <a:r>
              <a:t> with Kotlin!</a:t>
            </a:r>
          </a:p>
        </p:txBody>
      </p:sp>
      <p:pic>
        <p:nvPicPr>
          <p:cNvPr id="340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Статически типизированный, объектно-ориентированный язык программирования…"/>
          <p:cNvSpPr txBox="1"/>
          <p:nvPr>
            <p:ph type="body" idx="1"/>
          </p:nvPr>
        </p:nvSpPr>
        <p:spPr>
          <a:xfrm>
            <a:off x="1206500" y="1581305"/>
            <a:ext cx="21971000" cy="10553390"/>
          </a:xfrm>
          <a:prstGeom prst="rect">
            <a:avLst/>
          </a:prstGeom>
        </p:spPr>
        <p:txBody>
          <a:bodyPr/>
          <a:lstStyle/>
          <a:p>
            <a:pPr/>
            <a:r>
              <a:t>Статически типизированный, объектно-ориентированный язык программирования</a:t>
            </a:r>
          </a:p>
          <a:p>
            <a:pPr/>
            <a:r>
              <a:t>Первые обсуждения в 2010, первый релиз в 2016</a:t>
            </a:r>
          </a:p>
          <a:p>
            <a:pPr/>
            <a:r>
              <a:t>Создатель: Андрей Бреслав</a:t>
            </a:r>
          </a:p>
          <a:p>
            <a:pPr/>
            <a:r>
              <a:t>Компания: JetBrains</a:t>
            </a:r>
          </a:p>
          <a:p>
            <a:pPr/>
            <a:r>
              <a:t>Назван в честь острова Котлин в Финском заливе</a:t>
            </a:r>
          </a:p>
        </p:txBody>
      </p:sp>
      <p:pic>
        <p:nvPicPr>
          <p:cNvPr id="166" name="Breslav.jpeg" descr="Breslav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468618" y="628838"/>
            <a:ext cx="6091870" cy="60918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cons8-kotlin-48.png" descr="icons8-kotlin-4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mXb1x14Mz6.png" descr="mXb1x14Mz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164090" y="7945546"/>
            <a:ext cx="6700923" cy="37692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Благодаря Kotlin Native можно использовать OpenGL…"/>
          <p:cNvSpPr txBox="1"/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pPr/>
            <a:r>
              <a:t>Благодаря Kotlin Native можно использовать OpenGL</a:t>
            </a:r>
          </a:p>
          <a:p>
            <a:pPr/>
            <a:r>
              <a:t>Есть движок для 2D игр KorGE</a:t>
            </a:r>
          </a:p>
          <a:p>
            <a:pPr/>
            <a:r>
              <a:t>Возможность использования огромного количества Java библиотек</a:t>
            </a:r>
          </a:p>
        </p:txBody>
      </p:sp>
      <p:pic>
        <p:nvPicPr>
          <p:cNvPr id="343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44" name="KorGELumThumb.jpeg" descr="KorGELumThumb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52543" y="3742268"/>
            <a:ext cx="11078157" cy="62314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Материалы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Материалы</a:t>
            </a:r>
          </a:p>
        </p:txBody>
      </p:sp>
      <p:pic>
        <p:nvPicPr>
          <p:cNvPr id="347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Официальная документация по JVM от Oracle: https://clck.ru/35PLS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Официальная документация по JVM от Oracle: </a:t>
            </a:r>
            <a:r>
              <a:rPr u="sng">
                <a:hlinkClick r:id="rId2" invalidUrl="" action="" tgtFrame="" tooltip="" history="1" highlightClick="0" endSnd="0"/>
              </a:rPr>
              <a:t>https://clck.ru/35PLSR</a:t>
            </a:r>
          </a:p>
          <a:p>
            <a:pPr/>
            <a:r>
              <a:t>Документация по Java: </a:t>
            </a:r>
            <a:r>
              <a:rPr u="sng">
                <a:hlinkClick r:id="rId3" invalidUrl="" action="" tgtFrame="" tooltip="" history="1" highlightClick="0" endSnd="0"/>
              </a:rPr>
              <a:t>https://clck.ru/35PLTh</a:t>
            </a:r>
          </a:p>
          <a:p>
            <a:pPr/>
            <a:r>
              <a:t>Официальный сайт Kotlin: </a:t>
            </a:r>
            <a:r>
              <a:rPr u="sng">
                <a:hlinkClick r:id="rId4" invalidUrl="" action="" tgtFrame="" tooltip="" history="1" highlightClick="0" endSnd="0"/>
              </a:rPr>
              <a:t>https://kotlinlang.org/</a:t>
            </a:r>
          </a:p>
        </p:txBody>
      </p:sp>
      <p:pic>
        <p:nvPicPr>
          <p:cNvPr id="350" name="icons8-kotlin-48.png" descr="icons8-kotlin-48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Вопросы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Вопросы?</a:t>
            </a:r>
          </a:p>
        </p:txBody>
      </p:sp>
      <p:pic>
        <p:nvPicPr>
          <p:cNvPr id="353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Поговорим об интересном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Поговорим об интересном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Для чего Java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Для чего Java?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Конечно для Minecraft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Конечно для </a:t>
            </a:r>
            <a:r>
              <a:rPr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rPr>
              <a:t>Minecraft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А если серьезно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А если серьезно?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Write once,…"/>
          <p:cNvSpPr txBox="1"/>
          <p:nvPr>
            <p:ph type="body" idx="1"/>
          </p:nvPr>
        </p:nvSpPr>
        <p:spPr>
          <a:xfrm>
            <a:off x="1082902" y="2470812"/>
            <a:ext cx="21971001" cy="7241584"/>
          </a:xfrm>
          <a:prstGeom prst="rect">
            <a:avLst/>
          </a:prstGeom>
        </p:spPr>
        <p:txBody>
          <a:bodyPr/>
          <a:lstStyle/>
          <a:p>
            <a:pPr defTabSz="2218888">
              <a:defRPr spc="-227" sz="22750"/>
            </a:pPr>
            <a:r>
              <a:t>Write once, </a:t>
            </a:r>
          </a:p>
          <a:p>
            <a:pPr defTabSz="2218888">
              <a:defRPr spc="-227" sz="22750"/>
            </a:pPr>
            <a:r>
              <a:t>Run everywhere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Спасибо за уделенное время!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Спасибо за уделенное время!</a:t>
            </a:r>
          </a:p>
        </p:txBody>
      </p:sp>
      <p:pic>
        <p:nvPicPr>
          <p:cNvPr id="366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Статическая типизация"/>
          <p:cNvSpPr txBox="1"/>
          <p:nvPr>
            <p:ph type="title"/>
          </p:nvPr>
        </p:nvSpPr>
        <p:spPr>
          <a:xfrm>
            <a:off x="1206498" y="1779443"/>
            <a:ext cx="21971004" cy="4648201"/>
          </a:xfrm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Статическая</a:t>
            </a:r>
            <a:r>
              <a:t> типизация</a:t>
            </a:r>
          </a:p>
        </p:txBody>
      </p:sp>
      <p:sp>
        <p:nvSpPr>
          <p:cNvPr id="171" name="Приём, широко используемый в языках программирования, при котором переменная, параметр подпрограммы, возвращаемое значение функции связывается с типом в момент объявления и тип не может быть изменён позже"/>
          <p:cNvSpPr txBox="1"/>
          <p:nvPr/>
        </p:nvSpPr>
        <p:spPr>
          <a:xfrm>
            <a:off x="1206498" y="5843903"/>
            <a:ext cx="21971004" cy="464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lnSpc>
                <a:spcPct val="80000"/>
              </a:lnSpc>
              <a:defRPr spc="-119" sz="6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Приём, широко используемый в </a:t>
            </a:r>
            <a:r>
              <a:rPr>
                <a:solidFill>
                  <a:srgbClr val="0645AD"/>
                </a:solidFill>
                <a:hlinkClick r:id="rId2" invalidUrl="" action="" tgtFrame="" tooltip="" history="1" highlightClick="0" endSnd="0"/>
              </a:rPr>
              <a:t>языках программирования</a:t>
            </a:r>
            <a:r>
              <a:t>, при котором </a:t>
            </a:r>
            <a:r>
              <a:rPr>
                <a:solidFill>
                  <a:srgbClr val="0645AD"/>
                </a:solidFill>
                <a:hlinkClick r:id="rId3" invalidUrl="" action="" tgtFrame="" tooltip="" history="1" highlightClick="0" endSnd="0"/>
              </a:rPr>
              <a:t>переменная</a:t>
            </a:r>
            <a:r>
              <a:t>, параметр подпрограммы, возвращаемое значение функции связывается с </a:t>
            </a:r>
            <a:r>
              <a:rPr>
                <a:solidFill>
                  <a:srgbClr val="0645AD"/>
                </a:solidFill>
                <a:hlinkClick r:id="rId4" invalidUrl="" action="" tgtFrame="" tooltip="" history="1" highlightClick="0" endSnd="0"/>
              </a:rPr>
              <a:t>типом</a:t>
            </a:r>
            <a:r>
              <a:t> в момент объявления и тип не может быть изменён позже</a:t>
            </a:r>
          </a:p>
        </p:txBody>
      </p:sp>
      <p:pic>
        <p:nvPicPr>
          <p:cNvPr id="172" name="icons8-kotlin-48.png" descr="icons8-kotlin-48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Как и зачем решили создать  Kotlin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Как и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зачем</a:t>
            </a:r>
            <a:r>
              <a:t> решили создать  Kotlin?</a:t>
            </a:r>
          </a:p>
        </p:txBody>
      </p:sp>
      <p:pic>
        <p:nvPicPr>
          <p:cNvPr id="175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Кто такие JetBrains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Кто такие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JetBrains</a:t>
            </a:r>
            <a:r>
              <a:t>?</a:t>
            </a:r>
          </a:p>
        </p:txBody>
      </p:sp>
      <p:pic>
        <p:nvPicPr>
          <p:cNvPr id="178" name="icons8-kotlin-48.png" descr="icons8-kotlin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7503" y="12771785"/>
            <a:ext cx="842771" cy="84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